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57" r:id="rId2"/>
    <p:sldId id="258" r:id="rId3"/>
    <p:sldId id="259" r:id="rId4"/>
    <p:sldId id="260" r:id="rId5"/>
    <p:sldId id="265" r:id="rId6"/>
    <p:sldId id="261" r:id="rId7"/>
    <p:sldId id="264" r:id="rId8"/>
    <p:sldId id="262" r:id="rId9"/>
    <p:sldId id="266" r:id="rId10"/>
    <p:sldId id="267"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D0C6AD-6DA7-4326-BBB1-7F74A0AF7ABA}" type="datetimeFigureOut">
              <a:rPr lang="en-IN" smtClean="0"/>
              <a:t>09-09-2023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81DDB6-BC07-448E-80B4-286DA8F03EEA}" type="slidenum">
              <a:rPr lang="en-IN" smtClean="0"/>
              <a:t>‹#›</a:t>
            </a:fld>
            <a:endParaRPr lang="en-IN"/>
          </a:p>
        </p:txBody>
      </p:sp>
    </p:spTree>
    <p:extLst>
      <p:ext uri="{BB962C8B-B14F-4D97-AF65-F5344CB8AC3E}">
        <p14:creationId xmlns:p14="http://schemas.microsoft.com/office/powerpoint/2010/main" val="3540904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D0C6AD-6DA7-4326-BBB1-7F74A0AF7ABA}" type="datetimeFigureOut">
              <a:rPr lang="en-IN" smtClean="0"/>
              <a:t>09-09-2023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81DDB6-BC07-448E-80B4-286DA8F03EEA}" type="slidenum">
              <a:rPr lang="en-IN" smtClean="0"/>
              <a:t>‹#›</a:t>
            </a:fld>
            <a:endParaRPr lang="en-IN"/>
          </a:p>
        </p:txBody>
      </p:sp>
    </p:spTree>
    <p:extLst>
      <p:ext uri="{BB962C8B-B14F-4D97-AF65-F5344CB8AC3E}">
        <p14:creationId xmlns:p14="http://schemas.microsoft.com/office/powerpoint/2010/main" val="776989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D0C6AD-6DA7-4326-BBB1-7F74A0AF7ABA}" type="datetimeFigureOut">
              <a:rPr lang="en-IN" smtClean="0"/>
              <a:t>09-09-2023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81DDB6-BC07-448E-80B4-286DA8F03EEA}"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2946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D0C6AD-6DA7-4326-BBB1-7F74A0AF7ABA}" type="datetimeFigureOut">
              <a:rPr lang="en-IN" smtClean="0"/>
              <a:t>09-09-2023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81DDB6-BC07-448E-80B4-286DA8F03EEA}" type="slidenum">
              <a:rPr lang="en-IN" smtClean="0"/>
              <a:t>‹#›</a:t>
            </a:fld>
            <a:endParaRPr lang="en-IN"/>
          </a:p>
        </p:txBody>
      </p:sp>
    </p:spTree>
    <p:extLst>
      <p:ext uri="{BB962C8B-B14F-4D97-AF65-F5344CB8AC3E}">
        <p14:creationId xmlns:p14="http://schemas.microsoft.com/office/powerpoint/2010/main" val="9604823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D0C6AD-6DA7-4326-BBB1-7F74A0AF7ABA}" type="datetimeFigureOut">
              <a:rPr lang="en-IN" smtClean="0"/>
              <a:t>09-09-2023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81DDB6-BC07-448E-80B4-286DA8F03EEA}"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18359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D0C6AD-6DA7-4326-BBB1-7F74A0AF7ABA}" type="datetimeFigureOut">
              <a:rPr lang="en-IN" smtClean="0"/>
              <a:t>09-09-2023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81DDB6-BC07-448E-80B4-286DA8F03EEA}" type="slidenum">
              <a:rPr lang="en-IN" smtClean="0"/>
              <a:t>‹#›</a:t>
            </a:fld>
            <a:endParaRPr lang="en-IN"/>
          </a:p>
        </p:txBody>
      </p:sp>
    </p:spTree>
    <p:extLst>
      <p:ext uri="{BB962C8B-B14F-4D97-AF65-F5344CB8AC3E}">
        <p14:creationId xmlns:p14="http://schemas.microsoft.com/office/powerpoint/2010/main" val="978175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D0C6AD-6DA7-4326-BBB1-7F74A0AF7ABA}" type="datetimeFigureOut">
              <a:rPr lang="en-IN" smtClean="0"/>
              <a:t>09-09-2023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81DDB6-BC07-448E-80B4-286DA8F03EEA}" type="slidenum">
              <a:rPr lang="en-IN" smtClean="0"/>
              <a:t>‹#›</a:t>
            </a:fld>
            <a:endParaRPr lang="en-IN"/>
          </a:p>
        </p:txBody>
      </p:sp>
    </p:spTree>
    <p:extLst>
      <p:ext uri="{BB962C8B-B14F-4D97-AF65-F5344CB8AC3E}">
        <p14:creationId xmlns:p14="http://schemas.microsoft.com/office/powerpoint/2010/main" val="4012382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D0C6AD-6DA7-4326-BBB1-7F74A0AF7ABA}" type="datetimeFigureOut">
              <a:rPr lang="en-IN" smtClean="0"/>
              <a:t>09-09-2023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81DDB6-BC07-448E-80B4-286DA8F03EEA}" type="slidenum">
              <a:rPr lang="en-IN" smtClean="0"/>
              <a:t>‹#›</a:t>
            </a:fld>
            <a:endParaRPr lang="en-IN"/>
          </a:p>
        </p:txBody>
      </p:sp>
    </p:spTree>
    <p:extLst>
      <p:ext uri="{BB962C8B-B14F-4D97-AF65-F5344CB8AC3E}">
        <p14:creationId xmlns:p14="http://schemas.microsoft.com/office/powerpoint/2010/main" val="1837043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D0C6AD-6DA7-4326-BBB1-7F74A0AF7ABA}" type="datetimeFigureOut">
              <a:rPr lang="en-IN" smtClean="0"/>
              <a:t>09-09-2023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81DDB6-BC07-448E-80B4-286DA8F03EEA}" type="slidenum">
              <a:rPr lang="en-IN" smtClean="0"/>
              <a:t>‹#›</a:t>
            </a:fld>
            <a:endParaRPr lang="en-IN"/>
          </a:p>
        </p:txBody>
      </p:sp>
    </p:spTree>
    <p:extLst>
      <p:ext uri="{BB962C8B-B14F-4D97-AF65-F5344CB8AC3E}">
        <p14:creationId xmlns:p14="http://schemas.microsoft.com/office/powerpoint/2010/main" val="1007259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D0C6AD-6DA7-4326-BBB1-7F74A0AF7ABA}" type="datetimeFigureOut">
              <a:rPr lang="en-IN" smtClean="0"/>
              <a:t>09-09-2023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81DDB6-BC07-448E-80B4-286DA8F03EEA}" type="slidenum">
              <a:rPr lang="en-IN" smtClean="0"/>
              <a:t>‹#›</a:t>
            </a:fld>
            <a:endParaRPr lang="en-IN"/>
          </a:p>
        </p:txBody>
      </p:sp>
    </p:spTree>
    <p:extLst>
      <p:ext uri="{BB962C8B-B14F-4D97-AF65-F5344CB8AC3E}">
        <p14:creationId xmlns:p14="http://schemas.microsoft.com/office/powerpoint/2010/main" val="3450292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D0C6AD-6DA7-4326-BBB1-7F74A0AF7ABA}" type="datetimeFigureOut">
              <a:rPr lang="en-IN" smtClean="0"/>
              <a:t>09-09-2023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81DDB6-BC07-448E-80B4-286DA8F03EEA}" type="slidenum">
              <a:rPr lang="en-IN" smtClean="0"/>
              <a:t>‹#›</a:t>
            </a:fld>
            <a:endParaRPr lang="en-IN"/>
          </a:p>
        </p:txBody>
      </p:sp>
    </p:spTree>
    <p:extLst>
      <p:ext uri="{BB962C8B-B14F-4D97-AF65-F5344CB8AC3E}">
        <p14:creationId xmlns:p14="http://schemas.microsoft.com/office/powerpoint/2010/main" val="1622284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D0C6AD-6DA7-4326-BBB1-7F74A0AF7ABA}" type="datetimeFigureOut">
              <a:rPr lang="en-IN" smtClean="0"/>
              <a:t>09-09-2023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F81DDB6-BC07-448E-80B4-286DA8F03EEA}" type="slidenum">
              <a:rPr lang="en-IN" smtClean="0"/>
              <a:t>‹#›</a:t>
            </a:fld>
            <a:endParaRPr lang="en-IN"/>
          </a:p>
        </p:txBody>
      </p:sp>
    </p:spTree>
    <p:extLst>
      <p:ext uri="{BB962C8B-B14F-4D97-AF65-F5344CB8AC3E}">
        <p14:creationId xmlns:p14="http://schemas.microsoft.com/office/powerpoint/2010/main" val="2046127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D0C6AD-6DA7-4326-BBB1-7F74A0AF7ABA}" type="datetimeFigureOut">
              <a:rPr lang="en-IN" smtClean="0"/>
              <a:t>09-09-2023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F81DDB6-BC07-448E-80B4-286DA8F03EEA}" type="slidenum">
              <a:rPr lang="en-IN" smtClean="0"/>
              <a:t>‹#›</a:t>
            </a:fld>
            <a:endParaRPr lang="en-IN"/>
          </a:p>
        </p:txBody>
      </p:sp>
    </p:spTree>
    <p:extLst>
      <p:ext uri="{BB962C8B-B14F-4D97-AF65-F5344CB8AC3E}">
        <p14:creationId xmlns:p14="http://schemas.microsoft.com/office/powerpoint/2010/main" val="823971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D0C6AD-6DA7-4326-BBB1-7F74A0AF7ABA}" type="datetimeFigureOut">
              <a:rPr lang="en-IN" smtClean="0"/>
              <a:t>09-09-2023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F81DDB6-BC07-448E-80B4-286DA8F03EEA}" type="slidenum">
              <a:rPr lang="en-IN" smtClean="0"/>
              <a:t>‹#›</a:t>
            </a:fld>
            <a:endParaRPr lang="en-IN"/>
          </a:p>
        </p:txBody>
      </p:sp>
    </p:spTree>
    <p:extLst>
      <p:ext uri="{BB962C8B-B14F-4D97-AF65-F5344CB8AC3E}">
        <p14:creationId xmlns:p14="http://schemas.microsoft.com/office/powerpoint/2010/main" val="2903920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9D0C6AD-6DA7-4326-BBB1-7F74A0AF7ABA}" type="datetimeFigureOut">
              <a:rPr lang="en-IN" smtClean="0"/>
              <a:t>09-09-2023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81DDB6-BC07-448E-80B4-286DA8F03EEA}" type="slidenum">
              <a:rPr lang="en-IN" smtClean="0"/>
              <a:t>‹#›</a:t>
            </a:fld>
            <a:endParaRPr lang="en-IN"/>
          </a:p>
        </p:txBody>
      </p:sp>
    </p:spTree>
    <p:extLst>
      <p:ext uri="{BB962C8B-B14F-4D97-AF65-F5344CB8AC3E}">
        <p14:creationId xmlns:p14="http://schemas.microsoft.com/office/powerpoint/2010/main" val="3806681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D0C6AD-6DA7-4326-BBB1-7F74A0AF7ABA}" type="datetimeFigureOut">
              <a:rPr lang="en-IN" smtClean="0"/>
              <a:t>09-09-2023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81DDB6-BC07-448E-80B4-286DA8F03EEA}" type="slidenum">
              <a:rPr lang="en-IN" smtClean="0"/>
              <a:t>‹#›</a:t>
            </a:fld>
            <a:endParaRPr lang="en-IN"/>
          </a:p>
        </p:txBody>
      </p:sp>
    </p:spTree>
    <p:extLst>
      <p:ext uri="{BB962C8B-B14F-4D97-AF65-F5344CB8AC3E}">
        <p14:creationId xmlns:p14="http://schemas.microsoft.com/office/powerpoint/2010/main" val="1021930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D0C6AD-6DA7-4326-BBB1-7F74A0AF7ABA}" type="datetimeFigureOut">
              <a:rPr lang="en-IN" smtClean="0"/>
              <a:t>09-09-2023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FF81DDB6-BC07-448E-80B4-286DA8F03EEA}" type="slidenum">
              <a:rPr lang="en-IN" smtClean="0"/>
              <a:t>‹#›</a:t>
            </a:fld>
            <a:endParaRPr lang="en-IN"/>
          </a:p>
        </p:txBody>
      </p:sp>
    </p:spTree>
    <p:extLst>
      <p:ext uri="{BB962C8B-B14F-4D97-AF65-F5344CB8AC3E}">
        <p14:creationId xmlns:p14="http://schemas.microsoft.com/office/powerpoint/2010/main" val="353345849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mynextmove.org/vets/profile/summary/41-1012.00"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hyperlink" Target="https://www.wallpaperflare.com/profit-loss-risk-computers-others-business-game-down-market-wallpaper-cmafr" TargetMode="Externa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www.juku.it/en/understanding-data-aware-storage/" TargetMode="External"/><Relationship Id="rId2" Type="http://schemas.openxmlformats.org/officeDocument/2006/relationships/image" Target="../media/image25.jpg"/><Relationship Id="rId1" Type="http://schemas.openxmlformats.org/officeDocument/2006/relationships/slideLayout" Target="../slideLayouts/slideLayout7.xml"/><Relationship Id="rId5" Type="http://schemas.openxmlformats.org/officeDocument/2006/relationships/hyperlink" Target="https://www.pngall.com/database-png/" TargetMode="Externa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hyperlink" Target="https://pixabay.com/fr/cible-dart-objectif-succ%C3%A8s-1414775/"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civic-switchboard.github.io/post_2/" TargetMode="External"/><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hyperlink" Target="https://docs.google.com/spreadsheets/d/1N_Aa45UnkPmnwGqNr6oTzvUhb5TKlitM/edit#gid=1081836936" TargetMode="External"/><Relationship Id="rId5" Type="http://schemas.openxmlformats.org/officeDocument/2006/relationships/hyperlink" Target="https://www.pngall.com/data-center-png/"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hyperlink" Target="https://archive.org/details/MemClean" TargetMode="Externa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s://loonylabs.org/2021/04/14/better-than-expected/" TargetMode="External"/><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s://pixabay.com/en/text-mining-icon-data-mining-icon-2793702/" TargetMode="Externa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pixabay.com/en/graph-pie-chart-business-finance-963016/" TargetMode="External"/><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hyperlink" Target="https://jldexcelsp.blogspot.com/2006/07/validacin-de-datos-en-excel-agregar.html?m=0"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4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DB2E60E-3D5F-BC83-8698-E93EF7D6049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58392" y="3471862"/>
            <a:ext cx="2389584" cy="2389584"/>
          </a:xfrm>
          <a:prstGeom prst="rect">
            <a:avLst/>
          </a:prstGeom>
        </p:spPr>
      </p:pic>
      <p:sp>
        <p:nvSpPr>
          <p:cNvPr id="6" name="TextBox 5">
            <a:extLst>
              <a:ext uri="{FF2B5EF4-FFF2-40B4-BE49-F238E27FC236}">
                <a16:creationId xmlns:a16="http://schemas.microsoft.com/office/drawing/2014/main" id="{FAE3ABC6-C2E5-9C58-21A1-4E445CF79C3D}"/>
              </a:ext>
            </a:extLst>
          </p:cNvPr>
          <p:cNvSpPr txBox="1"/>
          <p:nvPr/>
        </p:nvSpPr>
        <p:spPr>
          <a:xfrm>
            <a:off x="447675" y="307418"/>
            <a:ext cx="4248149" cy="3416320"/>
          </a:xfrm>
          <a:prstGeom prst="rect">
            <a:avLst/>
          </a:prstGeom>
          <a:noFill/>
        </p:spPr>
        <p:txBody>
          <a:bodyPr wrap="square">
            <a:spAutoFit/>
          </a:bodyPr>
          <a:lstStyle/>
          <a:p>
            <a:pPr algn="ctr"/>
            <a:r>
              <a:rPr lang="en-IN" sz="5400" b="1" dirty="0">
                <a:solidFill>
                  <a:schemeClr val="accent3">
                    <a:lumMod val="50000"/>
                  </a:schemeClr>
                </a:solidFill>
                <a:latin typeface="Arial Black" panose="020B0A04020102020204" pitchFamily="34" charset="0"/>
              </a:rPr>
              <a:t>Vrinda Store Data Analysis Project</a:t>
            </a:r>
          </a:p>
        </p:txBody>
      </p:sp>
      <p:sp>
        <p:nvSpPr>
          <p:cNvPr id="10" name="TextBox 9">
            <a:extLst>
              <a:ext uri="{FF2B5EF4-FFF2-40B4-BE49-F238E27FC236}">
                <a16:creationId xmlns:a16="http://schemas.microsoft.com/office/drawing/2014/main" id="{0836D1E1-6990-14E9-D877-9EDE3D24666E}"/>
              </a:ext>
            </a:extLst>
          </p:cNvPr>
          <p:cNvSpPr txBox="1"/>
          <p:nvPr/>
        </p:nvSpPr>
        <p:spPr>
          <a:xfrm>
            <a:off x="1829992" y="3623648"/>
            <a:ext cx="2543174" cy="369332"/>
          </a:xfrm>
          <a:prstGeom prst="rect">
            <a:avLst/>
          </a:prstGeom>
          <a:noFill/>
        </p:spPr>
        <p:txBody>
          <a:bodyPr wrap="square">
            <a:spAutoFit/>
          </a:bodyPr>
          <a:lstStyle/>
          <a:p>
            <a:r>
              <a:rPr lang="en-IN" sz="1800" b="1" dirty="0">
                <a:latin typeface="Aptos Display" panose="020B0004020202020204" pitchFamily="34" charset="0"/>
              </a:rPr>
              <a:t>Using MS Excel</a:t>
            </a:r>
          </a:p>
        </p:txBody>
      </p:sp>
      <p:sp>
        <p:nvSpPr>
          <p:cNvPr id="12" name="TextBox 11">
            <a:extLst>
              <a:ext uri="{FF2B5EF4-FFF2-40B4-BE49-F238E27FC236}">
                <a16:creationId xmlns:a16="http://schemas.microsoft.com/office/drawing/2014/main" id="{D60AD5EE-D70D-65A0-E2CD-56E0E4360728}"/>
              </a:ext>
            </a:extLst>
          </p:cNvPr>
          <p:cNvSpPr txBox="1"/>
          <p:nvPr/>
        </p:nvSpPr>
        <p:spPr>
          <a:xfrm>
            <a:off x="10558458" y="6385391"/>
            <a:ext cx="1633542" cy="369332"/>
          </a:xfrm>
          <a:prstGeom prst="rect">
            <a:avLst/>
          </a:prstGeom>
          <a:noFill/>
        </p:spPr>
        <p:txBody>
          <a:bodyPr wrap="square">
            <a:spAutoFit/>
          </a:bodyPr>
          <a:lstStyle/>
          <a:p>
            <a:r>
              <a:rPr lang="en-IN" b="1" dirty="0">
                <a:solidFill>
                  <a:schemeClr val="accent3">
                    <a:lumMod val="20000"/>
                    <a:lumOff val="80000"/>
                  </a:schemeClr>
                </a:solidFill>
                <a:latin typeface="Candara Light" panose="020E0502030303020204" pitchFamily="34" charset="0"/>
              </a:rPr>
              <a:t>Shamayita Das</a:t>
            </a:r>
          </a:p>
        </p:txBody>
      </p:sp>
      <p:sp>
        <p:nvSpPr>
          <p:cNvPr id="14" name="TextBox 13">
            <a:extLst>
              <a:ext uri="{FF2B5EF4-FFF2-40B4-BE49-F238E27FC236}">
                <a16:creationId xmlns:a16="http://schemas.microsoft.com/office/drawing/2014/main" id="{32FD70A6-6BA5-368B-FC39-A475D55714B7}"/>
              </a:ext>
            </a:extLst>
          </p:cNvPr>
          <p:cNvSpPr txBox="1"/>
          <p:nvPr/>
        </p:nvSpPr>
        <p:spPr>
          <a:xfrm>
            <a:off x="5555456" y="3082351"/>
            <a:ext cx="3388011" cy="1938992"/>
          </a:xfrm>
          <a:prstGeom prst="rect">
            <a:avLst/>
          </a:prstGeom>
          <a:noFill/>
        </p:spPr>
        <p:txBody>
          <a:bodyPr wrap="square">
            <a:spAutoFit/>
          </a:bodyPr>
          <a:lstStyle/>
          <a:p>
            <a:pPr marL="800100" lvl="1" indent="-342900">
              <a:buFont typeface="Arial" panose="020B0604020202020204" pitchFamily="34" charset="0"/>
              <a:buChar char="•"/>
            </a:pPr>
            <a:r>
              <a:rPr lang="en-IN" sz="2000" dirty="0"/>
              <a:t>Define Objective</a:t>
            </a:r>
          </a:p>
          <a:p>
            <a:pPr marL="800100" lvl="1" indent="-342900">
              <a:buFont typeface="Arial" panose="020B0604020202020204" pitchFamily="34" charset="0"/>
              <a:buChar char="•"/>
            </a:pPr>
            <a:r>
              <a:rPr lang="en-IN" sz="2000" dirty="0"/>
              <a:t>Data Gathering</a:t>
            </a:r>
          </a:p>
          <a:p>
            <a:pPr marL="800100" lvl="1" indent="-342900">
              <a:buFont typeface="Arial" panose="020B0604020202020204" pitchFamily="34" charset="0"/>
              <a:buChar char="•"/>
            </a:pPr>
            <a:r>
              <a:rPr lang="en-IN" sz="2000" dirty="0"/>
              <a:t>Data cleaning</a:t>
            </a:r>
          </a:p>
          <a:p>
            <a:pPr marL="800100" lvl="1" indent="-342900">
              <a:buFont typeface="Arial" panose="020B0604020202020204" pitchFamily="34" charset="0"/>
              <a:buChar char="•"/>
            </a:pPr>
            <a:r>
              <a:rPr lang="en-IN" sz="2000" dirty="0"/>
              <a:t>Data Processing </a:t>
            </a:r>
          </a:p>
          <a:p>
            <a:pPr marL="800100" lvl="1" indent="-342900">
              <a:buFont typeface="Arial" panose="020B0604020202020204" pitchFamily="34" charset="0"/>
              <a:buChar char="•"/>
            </a:pPr>
            <a:r>
              <a:rPr lang="en-IN" sz="2000" dirty="0"/>
              <a:t>Data Visualization </a:t>
            </a:r>
          </a:p>
          <a:p>
            <a:pPr marL="800100" lvl="1" indent="-342900">
              <a:buFont typeface="Arial" panose="020B0604020202020204" pitchFamily="34" charset="0"/>
              <a:buChar char="•"/>
            </a:pPr>
            <a:r>
              <a:rPr lang="en-IN" sz="2000" dirty="0"/>
              <a:t>Insights </a:t>
            </a:r>
          </a:p>
        </p:txBody>
      </p:sp>
      <p:cxnSp>
        <p:nvCxnSpPr>
          <p:cNvPr id="19" name="Straight Connector 18">
            <a:extLst>
              <a:ext uri="{FF2B5EF4-FFF2-40B4-BE49-F238E27FC236}">
                <a16:creationId xmlns:a16="http://schemas.microsoft.com/office/drawing/2014/main" id="{8D9B91D1-53EF-0868-21F8-5686D0E0F7A8}"/>
              </a:ext>
            </a:extLst>
          </p:cNvPr>
          <p:cNvCxnSpPr/>
          <p:nvPr/>
        </p:nvCxnSpPr>
        <p:spPr>
          <a:xfrm>
            <a:off x="5648325" y="0"/>
            <a:ext cx="0" cy="6943725"/>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33A8FB46-0E6E-E4A0-79AE-78C3F4F71655}"/>
              </a:ext>
            </a:extLst>
          </p:cNvPr>
          <p:cNvSpPr txBox="1"/>
          <p:nvPr/>
        </p:nvSpPr>
        <p:spPr>
          <a:xfrm>
            <a:off x="5805488" y="2542370"/>
            <a:ext cx="3388009" cy="738664"/>
          </a:xfrm>
          <a:prstGeom prst="rect">
            <a:avLst/>
          </a:prstGeom>
          <a:noFill/>
        </p:spPr>
        <p:txBody>
          <a:bodyPr wrap="square">
            <a:spAutoFit/>
          </a:bodyPr>
          <a:lstStyle/>
          <a:p>
            <a:r>
              <a:rPr lang="en-IN" sz="2400" b="1" dirty="0">
                <a:solidFill>
                  <a:schemeClr val="accent1">
                    <a:lumMod val="50000"/>
                  </a:schemeClr>
                </a:solidFill>
              </a:rPr>
              <a:t>Table Of Contents:</a:t>
            </a:r>
          </a:p>
          <a:p>
            <a:endParaRPr lang="en-IN" sz="1800" b="1" dirty="0"/>
          </a:p>
        </p:txBody>
      </p:sp>
      <p:sp>
        <p:nvSpPr>
          <p:cNvPr id="23" name="TextBox 22">
            <a:extLst>
              <a:ext uri="{FF2B5EF4-FFF2-40B4-BE49-F238E27FC236}">
                <a16:creationId xmlns:a16="http://schemas.microsoft.com/office/drawing/2014/main" id="{BF6AD8DC-4D81-A2EB-6391-657A36C12A43}"/>
              </a:ext>
            </a:extLst>
          </p:cNvPr>
          <p:cNvSpPr txBox="1"/>
          <p:nvPr/>
        </p:nvSpPr>
        <p:spPr>
          <a:xfrm>
            <a:off x="5805488" y="266998"/>
            <a:ext cx="4419595" cy="1569660"/>
          </a:xfrm>
          <a:prstGeom prst="rect">
            <a:avLst/>
          </a:prstGeom>
          <a:noFill/>
        </p:spPr>
        <p:txBody>
          <a:bodyPr wrap="square">
            <a:spAutoFit/>
          </a:bodyPr>
          <a:lstStyle/>
          <a:p>
            <a:r>
              <a:rPr lang="en-IN" sz="3200" b="1" dirty="0"/>
              <a:t>📊 </a:t>
            </a:r>
            <a:r>
              <a:rPr lang="en-IN" sz="3200" b="1" dirty="0">
                <a:solidFill>
                  <a:schemeClr val="accent1">
                    <a:lumMod val="50000"/>
                  </a:schemeClr>
                </a:solidFill>
              </a:rPr>
              <a:t>Data-Driven Insights: Boosting Sales Performance </a:t>
            </a:r>
            <a:r>
              <a:rPr lang="en-IN" sz="3200" b="1" dirty="0"/>
              <a:t>🚀</a:t>
            </a:r>
          </a:p>
        </p:txBody>
      </p:sp>
    </p:spTree>
    <p:extLst>
      <p:ext uri="{BB962C8B-B14F-4D97-AF65-F5344CB8AC3E}">
        <p14:creationId xmlns:p14="http://schemas.microsoft.com/office/powerpoint/2010/main" val="1930186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accent4">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958C6C-F553-93BC-2E21-D3A656719896}"/>
              </a:ext>
            </a:extLst>
          </p:cNvPr>
          <p:cNvPicPr>
            <a:picLocks noChangeAspect="1"/>
          </p:cNvPicPr>
          <p:nvPr/>
        </p:nvPicPr>
        <p:blipFill>
          <a:blip r:embed="rId2"/>
          <a:stretch>
            <a:fillRect/>
          </a:stretch>
        </p:blipFill>
        <p:spPr>
          <a:xfrm>
            <a:off x="219075" y="1184652"/>
            <a:ext cx="11753850" cy="4488695"/>
          </a:xfrm>
          <a:prstGeom prst="rect">
            <a:avLst/>
          </a:prstGeom>
        </p:spPr>
      </p:pic>
    </p:spTree>
    <p:extLst>
      <p:ext uri="{BB962C8B-B14F-4D97-AF65-F5344CB8AC3E}">
        <p14:creationId xmlns:p14="http://schemas.microsoft.com/office/powerpoint/2010/main" val="1201940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7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628162-BDCA-7813-74F9-D38774B413E2}"/>
              </a:ext>
            </a:extLst>
          </p:cNvPr>
          <p:cNvSpPr txBox="1"/>
          <p:nvPr/>
        </p:nvSpPr>
        <p:spPr>
          <a:xfrm>
            <a:off x="661988" y="333910"/>
            <a:ext cx="6105524" cy="923330"/>
          </a:xfrm>
          <a:prstGeom prst="rect">
            <a:avLst/>
          </a:prstGeom>
          <a:noFill/>
        </p:spPr>
        <p:txBody>
          <a:bodyPr wrap="square">
            <a:spAutoFit/>
          </a:bodyPr>
          <a:lstStyle/>
          <a:p>
            <a:pPr lvl="1"/>
            <a:r>
              <a:rPr lang="en-IN" sz="5400" b="1" dirty="0">
                <a:solidFill>
                  <a:schemeClr val="accent2">
                    <a:lumMod val="50000"/>
                  </a:schemeClr>
                </a:solidFill>
                <a:latin typeface="Arial Black" panose="020B0A04020102020204" pitchFamily="34" charset="0"/>
              </a:rPr>
              <a:t>Insights</a:t>
            </a:r>
            <a:r>
              <a:rPr lang="en-IN" sz="1800" dirty="0"/>
              <a:t> </a:t>
            </a:r>
            <a:endParaRPr lang="en-IN" dirty="0"/>
          </a:p>
        </p:txBody>
      </p:sp>
      <p:pic>
        <p:nvPicPr>
          <p:cNvPr id="5" name="Picture 4">
            <a:extLst>
              <a:ext uri="{FF2B5EF4-FFF2-40B4-BE49-F238E27FC236}">
                <a16:creationId xmlns:a16="http://schemas.microsoft.com/office/drawing/2014/main" id="{AA3DC2AC-FB84-181E-5F61-F1A0395812D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38" y="210026"/>
            <a:ext cx="1171099" cy="1171099"/>
          </a:xfrm>
          <a:prstGeom prst="rect">
            <a:avLst/>
          </a:prstGeom>
        </p:spPr>
      </p:pic>
      <p:sp>
        <p:nvSpPr>
          <p:cNvPr id="8" name="TextBox 7">
            <a:extLst>
              <a:ext uri="{FF2B5EF4-FFF2-40B4-BE49-F238E27FC236}">
                <a16:creationId xmlns:a16="http://schemas.microsoft.com/office/drawing/2014/main" id="{964FB959-FDDD-BA51-B374-7E484D80DFE5}"/>
              </a:ext>
            </a:extLst>
          </p:cNvPr>
          <p:cNvSpPr txBox="1"/>
          <p:nvPr/>
        </p:nvSpPr>
        <p:spPr>
          <a:xfrm>
            <a:off x="1171337" y="1285755"/>
            <a:ext cx="2467213" cy="5324535"/>
          </a:xfrm>
          <a:prstGeom prst="rect">
            <a:avLst/>
          </a:prstGeom>
          <a:noFill/>
        </p:spPr>
        <p:txBody>
          <a:bodyPr wrap="square">
            <a:spAutoFit/>
          </a:bodyPr>
          <a:lstStyle/>
          <a:p>
            <a:pPr marL="285750" indent="-285750">
              <a:buFont typeface="Arial" panose="020B0604020202020204" pitchFamily="34" charset="0"/>
              <a:buChar char="•"/>
            </a:pPr>
            <a:r>
              <a:rPr lang="en-IN" sz="2000" b="1" dirty="0">
                <a:solidFill>
                  <a:schemeClr val="bg1"/>
                </a:solidFill>
                <a:latin typeface="Arial Narrow" panose="020B0606020202030204" pitchFamily="34" charset="0"/>
              </a:rPr>
              <a:t>Women are more likely to buy as compared to men. </a:t>
            </a:r>
          </a:p>
          <a:p>
            <a:endParaRPr lang="en-IN" sz="2000" b="1" dirty="0">
              <a:solidFill>
                <a:schemeClr val="bg1"/>
              </a:solidFill>
              <a:latin typeface="Arial Narrow" panose="020B0606020202030204" pitchFamily="34" charset="0"/>
            </a:endParaRPr>
          </a:p>
          <a:p>
            <a:pPr marL="285750" indent="-285750">
              <a:buFont typeface="Arial" panose="020B0604020202020204" pitchFamily="34" charset="0"/>
              <a:buChar char="•"/>
            </a:pPr>
            <a:r>
              <a:rPr lang="en-IN" sz="2000" b="1" dirty="0">
                <a:solidFill>
                  <a:schemeClr val="bg1"/>
                </a:solidFill>
                <a:latin typeface="Arial Narrow" panose="020B0606020202030204" pitchFamily="34" charset="0"/>
              </a:rPr>
              <a:t>Maharashtra, Karnataka, and Uttar Pradesh are the top three states.</a:t>
            </a:r>
          </a:p>
          <a:p>
            <a:endParaRPr lang="en-IN" sz="2000" b="1" dirty="0">
              <a:solidFill>
                <a:schemeClr val="bg1"/>
              </a:solidFill>
              <a:latin typeface="Arial Narrow" panose="020B0606020202030204" pitchFamily="34" charset="0"/>
            </a:endParaRPr>
          </a:p>
          <a:p>
            <a:pPr marL="285750" indent="-285750">
              <a:buFont typeface="Arial" panose="020B0604020202020204" pitchFamily="34" charset="0"/>
              <a:buChar char="•"/>
            </a:pPr>
            <a:r>
              <a:rPr lang="en-IN" sz="2000" b="1" dirty="0">
                <a:solidFill>
                  <a:schemeClr val="bg1"/>
                </a:solidFill>
                <a:latin typeface="Arial Narrow" panose="020B0606020202030204" pitchFamily="34" charset="0"/>
              </a:rPr>
              <a:t>The senior age group (30-49yrs) is max contributing.</a:t>
            </a:r>
          </a:p>
          <a:p>
            <a:endParaRPr lang="en-IN" sz="2000" b="1" dirty="0">
              <a:solidFill>
                <a:schemeClr val="bg1"/>
              </a:solidFill>
              <a:latin typeface="Arial Narrow" panose="020B0606020202030204" pitchFamily="34" charset="0"/>
            </a:endParaRPr>
          </a:p>
          <a:p>
            <a:pPr marL="285750" indent="-285750">
              <a:buFont typeface="Arial" panose="020B0604020202020204" pitchFamily="34" charset="0"/>
              <a:buChar char="•"/>
            </a:pPr>
            <a:r>
              <a:rPr lang="en-IN" sz="2000" b="1" dirty="0">
                <a:solidFill>
                  <a:schemeClr val="bg1"/>
                </a:solidFill>
                <a:latin typeface="Arial Narrow" panose="020B0606020202030204" pitchFamily="34" charset="0"/>
              </a:rPr>
              <a:t>Amazon, Flipkart, and Myntra channels are max contributing.</a:t>
            </a:r>
          </a:p>
        </p:txBody>
      </p:sp>
    </p:spTree>
    <p:extLst>
      <p:ext uri="{BB962C8B-B14F-4D97-AF65-F5344CB8AC3E}">
        <p14:creationId xmlns:p14="http://schemas.microsoft.com/office/powerpoint/2010/main" val="3794658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alphaModFix amt="14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F9D738-2196-C058-AC23-180123CEBC3D}"/>
              </a:ext>
            </a:extLst>
          </p:cNvPr>
          <p:cNvSpPr txBox="1"/>
          <p:nvPr/>
        </p:nvSpPr>
        <p:spPr>
          <a:xfrm>
            <a:off x="1371600" y="390822"/>
            <a:ext cx="7353300" cy="923330"/>
          </a:xfrm>
          <a:prstGeom prst="rect">
            <a:avLst/>
          </a:prstGeom>
          <a:noFill/>
        </p:spPr>
        <p:txBody>
          <a:bodyPr wrap="square">
            <a:spAutoFit/>
          </a:bodyPr>
          <a:lstStyle/>
          <a:p>
            <a:pPr lvl="1"/>
            <a:r>
              <a:rPr lang="en-IN" sz="5400" b="1" dirty="0">
                <a:solidFill>
                  <a:schemeClr val="accent2">
                    <a:lumMod val="50000"/>
                  </a:schemeClr>
                </a:solidFill>
                <a:latin typeface="Arial Black" panose="020B0A04020102020204" pitchFamily="34" charset="0"/>
              </a:rPr>
              <a:t>Define Objective</a:t>
            </a:r>
          </a:p>
        </p:txBody>
      </p:sp>
      <p:pic>
        <p:nvPicPr>
          <p:cNvPr id="5" name="Picture 4">
            <a:extLst>
              <a:ext uri="{FF2B5EF4-FFF2-40B4-BE49-F238E27FC236}">
                <a16:creationId xmlns:a16="http://schemas.microsoft.com/office/drawing/2014/main" id="{46400B3F-5AED-C7C6-A566-071098A0CE2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85750" y="157162"/>
            <a:ext cx="1390650" cy="1390650"/>
          </a:xfrm>
          <a:prstGeom prst="rect">
            <a:avLst/>
          </a:prstGeom>
        </p:spPr>
      </p:pic>
      <p:sp>
        <p:nvSpPr>
          <p:cNvPr id="7" name="TextBox 6">
            <a:extLst>
              <a:ext uri="{FF2B5EF4-FFF2-40B4-BE49-F238E27FC236}">
                <a16:creationId xmlns:a16="http://schemas.microsoft.com/office/drawing/2014/main" id="{5082FEFF-5AEF-B2CC-DA6C-59FE65FE9322}"/>
              </a:ext>
            </a:extLst>
          </p:cNvPr>
          <p:cNvSpPr txBox="1"/>
          <p:nvPr/>
        </p:nvSpPr>
        <p:spPr>
          <a:xfrm>
            <a:off x="1900237" y="1422737"/>
            <a:ext cx="7986713" cy="1200329"/>
          </a:xfrm>
          <a:prstGeom prst="rect">
            <a:avLst/>
          </a:prstGeom>
          <a:noFill/>
        </p:spPr>
        <p:txBody>
          <a:bodyPr wrap="square">
            <a:spAutoFit/>
          </a:bodyPr>
          <a:lstStyle/>
          <a:p>
            <a:r>
              <a:rPr lang="en-IN" dirty="0"/>
              <a:t>This project's goal is to examine Vrinda Store sales data in order to produce an annual sales report for 2022. to better understand their clients and increase sales in 2023 at Vrinda. The analysis will try to provide answers to issues like:</a:t>
            </a:r>
          </a:p>
        </p:txBody>
      </p:sp>
      <p:sp>
        <p:nvSpPr>
          <p:cNvPr id="9" name="TextBox 8">
            <a:extLst>
              <a:ext uri="{FF2B5EF4-FFF2-40B4-BE49-F238E27FC236}">
                <a16:creationId xmlns:a16="http://schemas.microsoft.com/office/drawing/2014/main" id="{03EEB0CD-F098-D7D2-3BCF-62095DEE0E74}"/>
              </a:ext>
            </a:extLst>
          </p:cNvPr>
          <p:cNvSpPr txBox="1"/>
          <p:nvPr/>
        </p:nvSpPr>
        <p:spPr>
          <a:xfrm>
            <a:off x="2033588" y="2921169"/>
            <a:ext cx="7605712" cy="175432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pPr marL="285750" indent="-285750">
              <a:buFont typeface="Arial" panose="020B0604020202020204" pitchFamily="34" charset="0"/>
              <a:buChar char="•"/>
            </a:pPr>
            <a:r>
              <a:rPr lang="en-IN" dirty="0"/>
              <a:t>What are the most popular categories?</a:t>
            </a:r>
          </a:p>
          <a:p>
            <a:pPr marL="285750" indent="-285750">
              <a:buFont typeface="Arial" panose="020B0604020202020204" pitchFamily="34" charset="0"/>
              <a:buChar char="•"/>
            </a:pPr>
            <a:r>
              <a:rPr lang="en-IN" dirty="0"/>
              <a:t>Which marketing channel is generating the most revenue?</a:t>
            </a:r>
          </a:p>
          <a:p>
            <a:pPr marL="285750" indent="-285750">
              <a:buFont typeface="Arial" panose="020B0604020202020204" pitchFamily="34" charset="0"/>
              <a:buChar char="•"/>
            </a:pPr>
            <a:r>
              <a:rPr lang="en-IN" dirty="0"/>
              <a:t>Which month saw the most in terms of orders and sales? How will order status change in 2022?</a:t>
            </a:r>
          </a:p>
          <a:p>
            <a:pPr marL="285750" indent="-285750">
              <a:buFont typeface="Arial" panose="020B0604020202020204" pitchFamily="34" charset="0"/>
              <a:buChar char="•"/>
            </a:pPr>
            <a:r>
              <a:rPr lang="en-IN" dirty="0"/>
              <a:t>What are the top 10 states that contribute to sales?</a:t>
            </a:r>
          </a:p>
          <a:p>
            <a:pPr marL="285750" indent="-285750">
              <a:buFont typeface="Arial" panose="020B0604020202020204" pitchFamily="34" charset="0"/>
              <a:buChar char="•"/>
            </a:pPr>
            <a:r>
              <a:rPr lang="en-IN" dirty="0"/>
              <a:t>Who will make more purchases in 2022, men or women?</a:t>
            </a:r>
          </a:p>
        </p:txBody>
      </p:sp>
      <p:sp>
        <p:nvSpPr>
          <p:cNvPr id="11" name="TextBox 10">
            <a:extLst>
              <a:ext uri="{FF2B5EF4-FFF2-40B4-BE49-F238E27FC236}">
                <a16:creationId xmlns:a16="http://schemas.microsoft.com/office/drawing/2014/main" id="{F8771BF2-57A2-F305-1949-228781D850AB}"/>
              </a:ext>
            </a:extLst>
          </p:cNvPr>
          <p:cNvSpPr txBox="1"/>
          <p:nvPr/>
        </p:nvSpPr>
        <p:spPr>
          <a:xfrm>
            <a:off x="1966913" y="4973598"/>
            <a:ext cx="7672387" cy="923330"/>
          </a:xfrm>
          <a:prstGeom prst="rect">
            <a:avLst/>
          </a:prstGeom>
          <a:noFill/>
        </p:spPr>
        <p:txBody>
          <a:bodyPr wrap="square">
            <a:spAutoFit/>
          </a:bodyPr>
          <a:lstStyle/>
          <a:p>
            <a:r>
              <a:rPr lang="en-IN" dirty="0"/>
              <a:t>In order to help Vrinda Store grow revenue and improve customer happiness, the project intends to give insights that can guide decision-making for marketing, product development, and sales tactics.</a:t>
            </a:r>
          </a:p>
        </p:txBody>
      </p:sp>
    </p:spTree>
    <p:extLst>
      <p:ext uri="{BB962C8B-B14F-4D97-AF65-F5344CB8AC3E}">
        <p14:creationId xmlns:p14="http://schemas.microsoft.com/office/powerpoint/2010/main" val="2898526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5C1446-74EA-929D-CAE7-C7EF91BF9EE2}"/>
              </a:ext>
            </a:extLst>
          </p:cNvPr>
          <p:cNvSpPr txBox="1"/>
          <p:nvPr/>
        </p:nvSpPr>
        <p:spPr>
          <a:xfrm>
            <a:off x="1185863" y="270599"/>
            <a:ext cx="7567612" cy="923330"/>
          </a:xfrm>
          <a:prstGeom prst="rect">
            <a:avLst/>
          </a:prstGeom>
          <a:noFill/>
        </p:spPr>
        <p:txBody>
          <a:bodyPr wrap="square">
            <a:spAutoFit/>
          </a:bodyPr>
          <a:lstStyle/>
          <a:p>
            <a:pPr lvl="1"/>
            <a:r>
              <a:rPr lang="en-IN" sz="5400" b="1" dirty="0">
                <a:solidFill>
                  <a:schemeClr val="accent1">
                    <a:lumMod val="50000"/>
                  </a:schemeClr>
                </a:solidFill>
                <a:latin typeface="Arial Black" panose="020B0A04020102020204" pitchFamily="34" charset="0"/>
              </a:rPr>
              <a:t>Data Gathering</a:t>
            </a:r>
          </a:p>
        </p:txBody>
      </p:sp>
      <p:pic>
        <p:nvPicPr>
          <p:cNvPr id="5" name="Picture 4">
            <a:extLst>
              <a:ext uri="{FF2B5EF4-FFF2-40B4-BE49-F238E27FC236}">
                <a16:creationId xmlns:a16="http://schemas.microsoft.com/office/drawing/2014/main" id="{86A0F932-0D7F-E653-1D28-B3EB5E7A0B9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0763" y="109283"/>
            <a:ext cx="1869563" cy="1245962"/>
          </a:xfrm>
          <a:prstGeom prst="rect">
            <a:avLst/>
          </a:prstGeom>
        </p:spPr>
      </p:pic>
      <p:sp>
        <p:nvSpPr>
          <p:cNvPr id="8" name="TextBox 7">
            <a:extLst>
              <a:ext uri="{FF2B5EF4-FFF2-40B4-BE49-F238E27FC236}">
                <a16:creationId xmlns:a16="http://schemas.microsoft.com/office/drawing/2014/main" id="{1523A87A-8743-1D43-8891-FA35790CC804}"/>
              </a:ext>
            </a:extLst>
          </p:cNvPr>
          <p:cNvSpPr txBox="1"/>
          <p:nvPr/>
        </p:nvSpPr>
        <p:spPr>
          <a:xfrm>
            <a:off x="1728786" y="1480467"/>
            <a:ext cx="7405688" cy="1477328"/>
          </a:xfrm>
          <a:prstGeom prst="rect">
            <a:avLst/>
          </a:prstGeom>
          <a:noFill/>
        </p:spPr>
        <p:txBody>
          <a:bodyPr wrap="square">
            <a:spAutoFit/>
          </a:bodyPr>
          <a:lstStyle/>
          <a:p>
            <a:pPr marL="285750" indent="-285750">
              <a:buFont typeface="Wingdings" panose="05000000000000000000" pitchFamily="2" charset="2"/>
              <a:buChar char="v"/>
            </a:pPr>
            <a:r>
              <a:rPr lang="en-IN" b="1" dirty="0"/>
              <a:t>Once your goal has been determined, you must come up with a plan for gathering and combining the necessary data. Choosing the data you require is a crucial component of this. These could be qualitative (descriptive) data, like customer reviews, or quantitative (numeric) data, like sales figures.</a:t>
            </a:r>
          </a:p>
        </p:txBody>
      </p:sp>
      <p:sp>
        <p:nvSpPr>
          <p:cNvPr id="10" name="TextBox 9">
            <a:extLst>
              <a:ext uri="{FF2B5EF4-FFF2-40B4-BE49-F238E27FC236}">
                <a16:creationId xmlns:a16="http://schemas.microsoft.com/office/drawing/2014/main" id="{C2776A46-3CF1-02EF-0DD2-0DBBF691EADF}"/>
              </a:ext>
            </a:extLst>
          </p:cNvPr>
          <p:cNvSpPr txBox="1"/>
          <p:nvPr/>
        </p:nvSpPr>
        <p:spPr>
          <a:xfrm>
            <a:off x="1728787" y="3438541"/>
            <a:ext cx="7281864" cy="923330"/>
          </a:xfrm>
          <a:prstGeom prst="rect">
            <a:avLst/>
          </a:prstGeom>
          <a:noFill/>
        </p:spPr>
        <p:txBody>
          <a:bodyPr wrap="square">
            <a:spAutoFit/>
          </a:bodyPr>
          <a:lstStyle/>
          <a:p>
            <a:pPr marL="285750" indent="-285750">
              <a:buFont typeface="Wingdings" panose="05000000000000000000" pitchFamily="2" charset="2"/>
              <a:buChar char="v"/>
            </a:pPr>
            <a:r>
              <a:rPr lang="en-US" b="1" dirty="0"/>
              <a:t>Data source for this project is: </a:t>
            </a:r>
            <a:r>
              <a:rPr lang="en-US" b="1" dirty="0">
                <a:solidFill>
                  <a:schemeClr val="bg2">
                    <a:lumMod val="10000"/>
                  </a:schemeClr>
                </a:solidFill>
                <a:hlinkClick r:id="rId6">
                  <a:extLst>
                    <a:ext uri="{A12FA001-AC4F-418D-AE19-62706E023703}">
                      <ahyp:hlinkClr xmlns:ahyp="http://schemas.microsoft.com/office/drawing/2018/hyperlinkcolor" val="tx"/>
                    </a:ext>
                  </a:extLst>
                </a:hlinkClick>
              </a:rPr>
              <a:t>https://docs.google.com/spreadsheets/d/1N_Aa45UnkPmnwGqNr6oTzvUhb5TKlitM/edit#gid=1081836936</a:t>
            </a:r>
            <a:endParaRPr lang="en-IN" b="1" dirty="0">
              <a:solidFill>
                <a:schemeClr val="bg2">
                  <a:lumMod val="10000"/>
                </a:schemeClr>
              </a:solidFill>
            </a:endParaRPr>
          </a:p>
        </p:txBody>
      </p:sp>
    </p:spTree>
    <p:extLst>
      <p:ext uri="{BB962C8B-B14F-4D97-AF65-F5344CB8AC3E}">
        <p14:creationId xmlns:p14="http://schemas.microsoft.com/office/powerpoint/2010/main" val="3454238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a:blip r:embed="rId2">
            <a:alphaModFix amt="93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686537-E77D-C5D4-8FBC-49D6A285CD95}"/>
              </a:ext>
            </a:extLst>
          </p:cNvPr>
          <p:cNvSpPr txBox="1"/>
          <p:nvPr/>
        </p:nvSpPr>
        <p:spPr>
          <a:xfrm>
            <a:off x="1190658" y="289679"/>
            <a:ext cx="6105524" cy="923330"/>
          </a:xfrm>
          <a:prstGeom prst="rect">
            <a:avLst/>
          </a:prstGeom>
          <a:noFill/>
        </p:spPr>
        <p:txBody>
          <a:bodyPr wrap="square">
            <a:spAutoFit/>
          </a:bodyPr>
          <a:lstStyle/>
          <a:p>
            <a:pPr lvl="1"/>
            <a:r>
              <a:rPr lang="en-IN" sz="5400" b="1" dirty="0">
                <a:solidFill>
                  <a:srgbClr val="FFFF00"/>
                </a:solidFill>
                <a:latin typeface="Arial Black" panose="020B0A04020102020204" pitchFamily="34" charset="0"/>
              </a:rPr>
              <a:t>Data cleaning</a:t>
            </a:r>
          </a:p>
        </p:txBody>
      </p:sp>
      <p:pic>
        <p:nvPicPr>
          <p:cNvPr id="5" name="Picture 4">
            <a:extLst>
              <a:ext uri="{FF2B5EF4-FFF2-40B4-BE49-F238E27FC236}">
                <a16:creationId xmlns:a16="http://schemas.microsoft.com/office/drawing/2014/main" id="{6F11930F-61BE-221E-3972-437F053E31B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3056" y="-53802"/>
            <a:ext cx="1758181" cy="1758181"/>
          </a:xfrm>
          <a:prstGeom prst="rect">
            <a:avLst/>
          </a:prstGeom>
        </p:spPr>
      </p:pic>
      <p:sp>
        <p:nvSpPr>
          <p:cNvPr id="7" name="TextBox 6">
            <a:extLst>
              <a:ext uri="{FF2B5EF4-FFF2-40B4-BE49-F238E27FC236}">
                <a16:creationId xmlns:a16="http://schemas.microsoft.com/office/drawing/2014/main" id="{DDA0068D-8769-533D-A9C6-CA2858AED743}"/>
              </a:ext>
            </a:extLst>
          </p:cNvPr>
          <p:cNvSpPr txBox="1"/>
          <p:nvPr/>
        </p:nvSpPr>
        <p:spPr>
          <a:xfrm>
            <a:off x="7554179" y="2385894"/>
            <a:ext cx="4020452" cy="923330"/>
          </a:xfrm>
          <a:prstGeom prst="rect">
            <a:avLst/>
          </a:prstGeom>
          <a:noFill/>
        </p:spPr>
        <p:txBody>
          <a:bodyPr wrap="square">
            <a:spAutoFit/>
          </a:bodyP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8" name="Oval 7">
            <a:extLst>
              <a:ext uri="{FF2B5EF4-FFF2-40B4-BE49-F238E27FC236}">
                <a16:creationId xmlns:a16="http://schemas.microsoft.com/office/drawing/2014/main" id="{67B9707F-9F92-1500-6622-2E5A8C0F1497}"/>
              </a:ext>
            </a:extLst>
          </p:cNvPr>
          <p:cNvSpPr/>
          <p:nvPr/>
        </p:nvSpPr>
        <p:spPr>
          <a:xfrm>
            <a:off x="1671065" y="1414478"/>
            <a:ext cx="3107531" cy="3088898"/>
          </a:xfrm>
          <a:prstGeom prst="ellipse">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1. Get rid of significant errors, duplication, and outliers—all issues that always arise when combining data from several sources.</a:t>
            </a:r>
          </a:p>
          <a:p>
            <a:pPr algn="ctr"/>
            <a:endParaRPr lang="en-IN" dirty="0"/>
          </a:p>
        </p:txBody>
      </p:sp>
      <p:sp>
        <p:nvSpPr>
          <p:cNvPr id="9" name="Oval 8">
            <a:extLst>
              <a:ext uri="{FF2B5EF4-FFF2-40B4-BE49-F238E27FC236}">
                <a16:creationId xmlns:a16="http://schemas.microsoft.com/office/drawing/2014/main" id="{8E463E47-6009-24C4-C0B8-33B1BB110F75}"/>
              </a:ext>
            </a:extLst>
          </p:cNvPr>
          <p:cNvSpPr/>
          <p:nvPr/>
        </p:nvSpPr>
        <p:spPr>
          <a:xfrm>
            <a:off x="5640970" y="1277898"/>
            <a:ext cx="3107531" cy="3139321"/>
          </a:xfrm>
          <a:prstGeom prst="ellipse">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2. Eliminating unnecessary observations that have no influence on your desired analysis—removing unneeded data points.</a:t>
            </a:r>
          </a:p>
          <a:p>
            <a:pPr algn="ctr"/>
            <a:endParaRPr lang="en-IN" dirty="0"/>
          </a:p>
        </p:txBody>
      </p:sp>
      <p:sp>
        <p:nvSpPr>
          <p:cNvPr id="10" name="Oval 9">
            <a:extLst>
              <a:ext uri="{FF2B5EF4-FFF2-40B4-BE49-F238E27FC236}">
                <a16:creationId xmlns:a16="http://schemas.microsoft.com/office/drawing/2014/main" id="{4C072A79-F586-7FBA-04BC-5E178B952B08}"/>
              </a:ext>
            </a:extLst>
          </p:cNvPr>
          <p:cNvSpPr/>
          <p:nvPr/>
        </p:nvSpPr>
        <p:spPr>
          <a:xfrm>
            <a:off x="3557917" y="3557692"/>
            <a:ext cx="3443290" cy="3227844"/>
          </a:xfrm>
          <a:prstGeom prst="ellipse">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3. Giving your data structure—general "housekeeping," such as correcting typos or layout flaws, which will make it easier for you to map and handle your data.</a:t>
            </a:r>
          </a:p>
          <a:p>
            <a:pPr algn="ctr"/>
            <a:endParaRPr lang="en-IN" dirty="0"/>
          </a:p>
        </p:txBody>
      </p:sp>
      <p:sp>
        <p:nvSpPr>
          <p:cNvPr id="11" name="Oval 10">
            <a:extLst>
              <a:ext uri="{FF2B5EF4-FFF2-40B4-BE49-F238E27FC236}">
                <a16:creationId xmlns:a16="http://schemas.microsoft.com/office/drawing/2014/main" id="{13144743-FBDA-06FA-2C4C-FB99BAED66ED}"/>
              </a:ext>
            </a:extLst>
          </p:cNvPr>
          <p:cNvSpPr/>
          <p:nvPr/>
        </p:nvSpPr>
        <p:spPr>
          <a:xfrm>
            <a:off x="7554179" y="3354109"/>
            <a:ext cx="3532470" cy="3431427"/>
          </a:xfrm>
          <a:prstGeom prst="ellipse">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 Filling in significant gaps—while you're organizing, you can find that crucial facts are missing. You can start filling holes once you've found them.</a:t>
            </a:r>
          </a:p>
          <a:p>
            <a:pPr algn="ctr"/>
            <a:endParaRPr lang="en-IN" dirty="0"/>
          </a:p>
        </p:txBody>
      </p:sp>
    </p:spTree>
    <p:extLst>
      <p:ext uri="{BB962C8B-B14F-4D97-AF65-F5344CB8AC3E}">
        <p14:creationId xmlns:p14="http://schemas.microsoft.com/office/powerpoint/2010/main" val="3724427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5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6CF6CD-9A9A-D7E2-024D-2E55EC8422D8}"/>
              </a:ext>
            </a:extLst>
          </p:cNvPr>
          <p:cNvPicPr>
            <a:picLocks noChangeAspect="1"/>
          </p:cNvPicPr>
          <p:nvPr/>
        </p:nvPicPr>
        <p:blipFill rotWithShape="1">
          <a:blip r:embed="rId2"/>
          <a:srcRect r="12684"/>
          <a:stretch/>
        </p:blipFill>
        <p:spPr>
          <a:xfrm>
            <a:off x="163581" y="195998"/>
            <a:ext cx="4065519" cy="4717007"/>
          </a:xfrm>
          <a:prstGeom prst="rect">
            <a:avLst/>
          </a:prstGeom>
        </p:spPr>
      </p:pic>
      <p:pic>
        <p:nvPicPr>
          <p:cNvPr id="7" name="Picture 6">
            <a:extLst>
              <a:ext uri="{FF2B5EF4-FFF2-40B4-BE49-F238E27FC236}">
                <a16:creationId xmlns:a16="http://schemas.microsoft.com/office/drawing/2014/main" id="{4143A65D-EB1B-91A6-9733-A57D70411B93}"/>
              </a:ext>
            </a:extLst>
          </p:cNvPr>
          <p:cNvPicPr>
            <a:picLocks noChangeAspect="1"/>
          </p:cNvPicPr>
          <p:nvPr/>
        </p:nvPicPr>
        <p:blipFill>
          <a:blip r:embed="rId3"/>
          <a:stretch>
            <a:fillRect/>
          </a:stretch>
        </p:blipFill>
        <p:spPr>
          <a:xfrm>
            <a:off x="4395210" y="1640211"/>
            <a:ext cx="3670252" cy="4848446"/>
          </a:xfrm>
          <a:prstGeom prst="rect">
            <a:avLst/>
          </a:prstGeom>
        </p:spPr>
      </p:pic>
      <p:pic>
        <p:nvPicPr>
          <p:cNvPr id="8" name="Picture 7">
            <a:extLst>
              <a:ext uri="{FF2B5EF4-FFF2-40B4-BE49-F238E27FC236}">
                <a16:creationId xmlns:a16="http://schemas.microsoft.com/office/drawing/2014/main" id="{8DBF5EE8-EC42-BB2E-660F-1A2319A412EA}"/>
              </a:ext>
            </a:extLst>
          </p:cNvPr>
          <p:cNvPicPr>
            <a:picLocks noChangeAspect="1"/>
          </p:cNvPicPr>
          <p:nvPr/>
        </p:nvPicPr>
        <p:blipFill>
          <a:blip r:embed="rId4"/>
          <a:stretch>
            <a:fillRect/>
          </a:stretch>
        </p:blipFill>
        <p:spPr>
          <a:xfrm>
            <a:off x="8231572" y="195998"/>
            <a:ext cx="3796847" cy="5136325"/>
          </a:xfrm>
          <a:prstGeom prst="rect">
            <a:avLst/>
          </a:prstGeom>
        </p:spPr>
      </p:pic>
      <p:sp>
        <p:nvSpPr>
          <p:cNvPr id="9" name="Rectangle 8">
            <a:extLst>
              <a:ext uri="{FF2B5EF4-FFF2-40B4-BE49-F238E27FC236}">
                <a16:creationId xmlns:a16="http://schemas.microsoft.com/office/drawing/2014/main" id="{B19EAF56-9517-752C-A4D4-6A5323A94157}"/>
              </a:ext>
            </a:extLst>
          </p:cNvPr>
          <p:cNvSpPr/>
          <p:nvPr/>
        </p:nvSpPr>
        <p:spPr>
          <a:xfrm>
            <a:off x="5105400" y="3581401"/>
            <a:ext cx="1371600" cy="175092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0" name="Rectangle 9">
            <a:extLst>
              <a:ext uri="{FF2B5EF4-FFF2-40B4-BE49-F238E27FC236}">
                <a16:creationId xmlns:a16="http://schemas.microsoft.com/office/drawing/2014/main" id="{AE065D17-F605-EBCE-472A-6AE05057BC7B}"/>
              </a:ext>
            </a:extLst>
          </p:cNvPr>
          <p:cNvSpPr/>
          <p:nvPr/>
        </p:nvSpPr>
        <p:spPr>
          <a:xfrm>
            <a:off x="824740" y="2092538"/>
            <a:ext cx="1371600" cy="92392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2" name="Rectangle 11">
            <a:extLst>
              <a:ext uri="{FF2B5EF4-FFF2-40B4-BE49-F238E27FC236}">
                <a16:creationId xmlns:a16="http://schemas.microsoft.com/office/drawing/2014/main" id="{19712C80-376E-429F-586D-CCAE9ED2907B}"/>
              </a:ext>
            </a:extLst>
          </p:cNvPr>
          <p:cNvSpPr/>
          <p:nvPr/>
        </p:nvSpPr>
        <p:spPr>
          <a:xfrm>
            <a:off x="8775652" y="1970390"/>
            <a:ext cx="1200150" cy="193486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Tree>
    <p:extLst>
      <p:ext uri="{BB962C8B-B14F-4D97-AF65-F5344CB8AC3E}">
        <p14:creationId xmlns:p14="http://schemas.microsoft.com/office/powerpoint/2010/main" val="2181337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34F1EA-F7E3-EA01-EB02-04A58CA33272}"/>
              </a:ext>
            </a:extLst>
          </p:cNvPr>
          <p:cNvSpPr txBox="1"/>
          <p:nvPr/>
        </p:nvSpPr>
        <p:spPr>
          <a:xfrm>
            <a:off x="1414462" y="305099"/>
            <a:ext cx="7310437" cy="923330"/>
          </a:xfrm>
          <a:prstGeom prst="rect">
            <a:avLst/>
          </a:prstGeom>
          <a:noFill/>
        </p:spPr>
        <p:txBody>
          <a:bodyPr wrap="square">
            <a:spAutoFit/>
          </a:bodyPr>
          <a:lstStyle/>
          <a:p>
            <a:pPr lvl="1"/>
            <a:r>
              <a:rPr lang="en-IN" sz="5400" b="1" dirty="0">
                <a:latin typeface="Arial Black" panose="020B0A04020102020204" pitchFamily="34" charset="0"/>
              </a:rPr>
              <a:t>Data Processing </a:t>
            </a:r>
          </a:p>
        </p:txBody>
      </p:sp>
      <p:pic>
        <p:nvPicPr>
          <p:cNvPr id="5" name="Picture 4">
            <a:extLst>
              <a:ext uri="{FF2B5EF4-FFF2-40B4-BE49-F238E27FC236}">
                <a16:creationId xmlns:a16="http://schemas.microsoft.com/office/drawing/2014/main" id="{A11BF09C-56F0-FF84-012E-DD5B320AD5C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28600" y="147603"/>
            <a:ext cx="1547847" cy="1547847"/>
          </a:xfrm>
          <a:prstGeom prst="rect">
            <a:avLst/>
          </a:prstGeom>
        </p:spPr>
      </p:pic>
      <p:sp>
        <p:nvSpPr>
          <p:cNvPr id="7" name="TextBox 6">
            <a:extLst>
              <a:ext uri="{FF2B5EF4-FFF2-40B4-BE49-F238E27FC236}">
                <a16:creationId xmlns:a16="http://schemas.microsoft.com/office/drawing/2014/main" id="{6DDAF50B-FDD1-F15D-9AF9-605DB1F02069}"/>
              </a:ext>
            </a:extLst>
          </p:cNvPr>
          <p:cNvSpPr txBox="1"/>
          <p:nvPr/>
        </p:nvSpPr>
        <p:spPr>
          <a:xfrm>
            <a:off x="1956824" y="1124315"/>
            <a:ext cx="5777476" cy="523220"/>
          </a:xfrm>
          <a:prstGeom prst="rect">
            <a:avLst/>
          </a:prstGeom>
          <a:noFill/>
        </p:spPr>
        <p:txBody>
          <a:bodyPr wrap="square">
            <a:spAutoFit/>
          </a:bodyPr>
          <a:lstStyle/>
          <a:p>
            <a:r>
              <a:rPr lang="en-US" sz="1400" dirty="0"/>
              <a:t>A series of calculations or actions that perform on a given set of data to produce a desired result.</a:t>
            </a:r>
            <a:endParaRPr lang="en-IN" sz="1400" dirty="0"/>
          </a:p>
        </p:txBody>
      </p:sp>
      <p:pic>
        <p:nvPicPr>
          <p:cNvPr id="11" name="Picture 10">
            <a:extLst>
              <a:ext uri="{FF2B5EF4-FFF2-40B4-BE49-F238E27FC236}">
                <a16:creationId xmlns:a16="http://schemas.microsoft.com/office/drawing/2014/main" id="{568A283F-DCAE-4ACA-6D3C-8B564B7AF6BC}"/>
              </a:ext>
            </a:extLst>
          </p:cNvPr>
          <p:cNvPicPr>
            <a:picLocks noChangeAspect="1"/>
          </p:cNvPicPr>
          <p:nvPr/>
        </p:nvPicPr>
        <p:blipFill rotWithShape="1">
          <a:blip r:embed="rId6"/>
          <a:srcRect r="15962" b="25555"/>
          <a:stretch/>
        </p:blipFill>
        <p:spPr>
          <a:xfrm>
            <a:off x="2057400" y="1881188"/>
            <a:ext cx="9467850" cy="4717676"/>
          </a:xfrm>
          <a:prstGeom prst="rect">
            <a:avLst/>
          </a:prstGeom>
        </p:spPr>
      </p:pic>
      <p:sp>
        <p:nvSpPr>
          <p:cNvPr id="12" name="Rectangle 11">
            <a:extLst>
              <a:ext uri="{FF2B5EF4-FFF2-40B4-BE49-F238E27FC236}">
                <a16:creationId xmlns:a16="http://schemas.microsoft.com/office/drawing/2014/main" id="{0DB2EB30-D67C-657A-4780-D488B8E39A23}"/>
              </a:ext>
            </a:extLst>
          </p:cNvPr>
          <p:cNvSpPr/>
          <p:nvPr/>
        </p:nvSpPr>
        <p:spPr>
          <a:xfrm>
            <a:off x="3867150" y="3028950"/>
            <a:ext cx="1295400" cy="400050"/>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Tree>
    <p:extLst>
      <p:ext uri="{BB962C8B-B14F-4D97-AF65-F5344CB8AC3E}">
        <p14:creationId xmlns:p14="http://schemas.microsoft.com/office/powerpoint/2010/main" val="2577310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E9CFC0-F1ED-4398-3F0E-C66E83665301}"/>
              </a:ext>
            </a:extLst>
          </p:cNvPr>
          <p:cNvPicPr>
            <a:picLocks noChangeAspect="1"/>
          </p:cNvPicPr>
          <p:nvPr/>
        </p:nvPicPr>
        <p:blipFill rotWithShape="1">
          <a:blip r:embed="rId2"/>
          <a:srcRect t="2500" r="18914" b="23750"/>
          <a:stretch/>
        </p:blipFill>
        <p:spPr>
          <a:xfrm>
            <a:off x="853168" y="632156"/>
            <a:ext cx="10485663" cy="5593687"/>
          </a:xfrm>
          <a:prstGeom prst="rect">
            <a:avLst/>
          </a:prstGeom>
        </p:spPr>
      </p:pic>
      <p:sp>
        <p:nvSpPr>
          <p:cNvPr id="5" name="Rectangle 4">
            <a:extLst>
              <a:ext uri="{FF2B5EF4-FFF2-40B4-BE49-F238E27FC236}">
                <a16:creationId xmlns:a16="http://schemas.microsoft.com/office/drawing/2014/main" id="{C61035C4-F35F-5340-E49C-A347D90BC8D8}"/>
              </a:ext>
            </a:extLst>
          </p:cNvPr>
          <p:cNvSpPr/>
          <p:nvPr/>
        </p:nvSpPr>
        <p:spPr>
          <a:xfrm>
            <a:off x="2981325" y="1752600"/>
            <a:ext cx="2657475" cy="571500"/>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Tree>
    <p:extLst>
      <p:ext uri="{BB962C8B-B14F-4D97-AF65-F5344CB8AC3E}">
        <p14:creationId xmlns:p14="http://schemas.microsoft.com/office/powerpoint/2010/main" val="3632475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9D7E5D-3951-F9D9-787F-F1764F41AD7E}"/>
              </a:ext>
            </a:extLst>
          </p:cNvPr>
          <p:cNvSpPr txBox="1"/>
          <p:nvPr/>
        </p:nvSpPr>
        <p:spPr>
          <a:xfrm>
            <a:off x="1319213" y="365313"/>
            <a:ext cx="8501062" cy="923330"/>
          </a:xfrm>
          <a:prstGeom prst="rect">
            <a:avLst/>
          </a:prstGeom>
          <a:noFill/>
        </p:spPr>
        <p:txBody>
          <a:bodyPr wrap="square">
            <a:spAutoFit/>
          </a:bodyPr>
          <a:lstStyle/>
          <a:p>
            <a:pPr lvl="1"/>
            <a:r>
              <a:rPr lang="en-IN" sz="5400" b="1" dirty="0">
                <a:solidFill>
                  <a:srgbClr val="FFFF00"/>
                </a:solidFill>
                <a:latin typeface="Arial Black" panose="020B0A04020102020204" pitchFamily="34" charset="0"/>
              </a:rPr>
              <a:t>Data Visualization </a:t>
            </a:r>
          </a:p>
        </p:txBody>
      </p:sp>
      <p:pic>
        <p:nvPicPr>
          <p:cNvPr id="9" name="Picture 8">
            <a:extLst>
              <a:ext uri="{FF2B5EF4-FFF2-40B4-BE49-F238E27FC236}">
                <a16:creationId xmlns:a16="http://schemas.microsoft.com/office/drawing/2014/main" id="{9172CBFF-0DA6-3864-6D82-84DADD4F198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4300" y="186422"/>
            <a:ext cx="1764975" cy="1204228"/>
          </a:xfrm>
          <a:prstGeom prst="rect">
            <a:avLst/>
          </a:prstGeom>
        </p:spPr>
      </p:pic>
      <p:pic>
        <p:nvPicPr>
          <p:cNvPr id="13" name="Picture 12">
            <a:extLst>
              <a:ext uri="{FF2B5EF4-FFF2-40B4-BE49-F238E27FC236}">
                <a16:creationId xmlns:a16="http://schemas.microsoft.com/office/drawing/2014/main" id="{DB45780A-FA7A-EDC5-1CB4-4D6470E45AC2}"/>
              </a:ext>
            </a:extLst>
          </p:cNvPr>
          <p:cNvPicPr>
            <a:picLocks noChangeAspect="1"/>
          </p:cNvPicPr>
          <p:nvPr/>
        </p:nvPicPr>
        <p:blipFill rotWithShape="1">
          <a:blip r:embed="rId4"/>
          <a:srcRect b="10167"/>
          <a:stretch/>
        </p:blipFill>
        <p:spPr>
          <a:xfrm>
            <a:off x="2067150" y="1475675"/>
            <a:ext cx="5588168" cy="2070620"/>
          </a:xfrm>
          <a:prstGeom prst="rect">
            <a:avLst/>
          </a:prstGeom>
        </p:spPr>
      </p:pic>
      <p:pic>
        <p:nvPicPr>
          <p:cNvPr id="17" name="Picture 16">
            <a:extLst>
              <a:ext uri="{FF2B5EF4-FFF2-40B4-BE49-F238E27FC236}">
                <a16:creationId xmlns:a16="http://schemas.microsoft.com/office/drawing/2014/main" id="{C7655AFB-45DB-AE05-83A6-E7500D0A5D54}"/>
              </a:ext>
            </a:extLst>
          </p:cNvPr>
          <p:cNvPicPr>
            <a:picLocks noChangeAspect="1"/>
          </p:cNvPicPr>
          <p:nvPr/>
        </p:nvPicPr>
        <p:blipFill>
          <a:blip r:embed="rId5"/>
          <a:stretch>
            <a:fillRect/>
          </a:stretch>
        </p:blipFill>
        <p:spPr>
          <a:xfrm>
            <a:off x="3309768" y="3631320"/>
            <a:ext cx="6431459" cy="2468668"/>
          </a:xfrm>
          <a:prstGeom prst="rect">
            <a:avLst/>
          </a:prstGeom>
        </p:spPr>
      </p:pic>
      <p:pic>
        <p:nvPicPr>
          <p:cNvPr id="20" name="Picture 19">
            <a:extLst>
              <a:ext uri="{FF2B5EF4-FFF2-40B4-BE49-F238E27FC236}">
                <a16:creationId xmlns:a16="http://schemas.microsoft.com/office/drawing/2014/main" id="{D01B7CCF-B6DD-68D0-57C5-797063C52831}"/>
              </a:ext>
            </a:extLst>
          </p:cNvPr>
          <p:cNvPicPr>
            <a:picLocks noChangeAspect="1"/>
          </p:cNvPicPr>
          <p:nvPr/>
        </p:nvPicPr>
        <p:blipFill>
          <a:blip r:embed="rId6"/>
          <a:stretch>
            <a:fillRect/>
          </a:stretch>
        </p:blipFill>
        <p:spPr>
          <a:xfrm>
            <a:off x="7770156" y="1467534"/>
            <a:ext cx="1971071" cy="2070620"/>
          </a:xfrm>
          <a:prstGeom prst="rect">
            <a:avLst/>
          </a:prstGeom>
        </p:spPr>
      </p:pic>
      <p:pic>
        <p:nvPicPr>
          <p:cNvPr id="21" name="Picture 20">
            <a:extLst>
              <a:ext uri="{FF2B5EF4-FFF2-40B4-BE49-F238E27FC236}">
                <a16:creationId xmlns:a16="http://schemas.microsoft.com/office/drawing/2014/main" id="{2122DFFF-61DE-CD6E-77A5-B4891A74799A}"/>
              </a:ext>
            </a:extLst>
          </p:cNvPr>
          <p:cNvPicPr>
            <a:picLocks noChangeAspect="1"/>
          </p:cNvPicPr>
          <p:nvPr/>
        </p:nvPicPr>
        <p:blipFill>
          <a:blip r:embed="rId7"/>
          <a:stretch>
            <a:fillRect/>
          </a:stretch>
        </p:blipFill>
        <p:spPr>
          <a:xfrm>
            <a:off x="9820275" y="3055163"/>
            <a:ext cx="2099708" cy="2714411"/>
          </a:xfrm>
          <a:prstGeom prst="rect">
            <a:avLst/>
          </a:prstGeom>
        </p:spPr>
      </p:pic>
      <p:pic>
        <p:nvPicPr>
          <p:cNvPr id="22" name="Picture 21">
            <a:extLst>
              <a:ext uri="{FF2B5EF4-FFF2-40B4-BE49-F238E27FC236}">
                <a16:creationId xmlns:a16="http://schemas.microsoft.com/office/drawing/2014/main" id="{B41923E5-D545-0743-3B31-8FF44F72D321}"/>
              </a:ext>
            </a:extLst>
          </p:cNvPr>
          <p:cNvPicPr>
            <a:picLocks noChangeAspect="1"/>
          </p:cNvPicPr>
          <p:nvPr/>
        </p:nvPicPr>
        <p:blipFill>
          <a:blip r:embed="rId8"/>
          <a:stretch>
            <a:fillRect/>
          </a:stretch>
        </p:blipFill>
        <p:spPr>
          <a:xfrm>
            <a:off x="405848" y="3631320"/>
            <a:ext cx="2786772" cy="2468668"/>
          </a:xfrm>
          <a:prstGeom prst="rect">
            <a:avLst/>
          </a:prstGeom>
        </p:spPr>
      </p:pic>
      <p:pic>
        <p:nvPicPr>
          <p:cNvPr id="23" name="Picture 22">
            <a:extLst>
              <a:ext uri="{FF2B5EF4-FFF2-40B4-BE49-F238E27FC236}">
                <a16:creationId xmlns:a16="http://schemas.microsoft.com/office/drawing/2014/main" id="{FD33A539-F94D-1ADE-7FEE-7F82155090E1}"/>
              </a:ext>
            </a:extLst>
          </p:cNvPr>
          <p:cNvPicPr>
            <a:picLocks noChangeAspect="1"/>
          </p:cNvPicPr>
          <p:nvPr/>
        </p:nvPicPr>
        <p:blipFill rotWithShape="1">
          <a:blip r:embed="rId9"/>
          <a:srcRect b="4003"/>
          <a:stretch/>
        </p:blipFill>
        <p:spPr>
          <a:xfrm>
            <a:off x="9820275" y="826978"/>
            <a:ext cx="2099708" cy="2145938"/>
          </a:xfrm>
          <a:prstGeom prst="rect">
            <a:avLst/>
          </a:prstGeom>
        </p:spPr>
      </p:pic>
    </p:spTree>
    <p:extLst>
      <p:ext uri="{BB962C8B-B14F-4D97-AF65-F5344CB8AC3E}">
        <p14:creationId xmlns:p14="http://schemas.microsoft.com/office/powerpoint/2010/main" val="2626318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35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B578C-D6B0-61DC-B629-B96700E1590D}"/>
              </a:ext>
            </a:extLst>
          </p:cNvPr>
          <p:cNvSpPr txBox="1"/>
          <p:nvPr/>
        </p:nvSpPr>
        <p:spPr>
          <a:xfrm>
            <a:off x="1890713" y="1166842"/>
            <a:ext cx="7948612" cy="4524315"/>
          </a:xfrm>
          <a:prstGeom prst="rect">
            <a:avLst/>
          </a:prstGeom>
          <a:noFill/>
        </p:spPr>
        <p:txBody>
          <a:bodyPr wrap="square">
            <a:spAutoFit/>
          </a:bodyPr>
          <a:lstStyle/>
          <a:p>
            <a:pPr lvl="1" algn="ctr"/>
            <a:r>
              <a:rPr lang="en-IN" sz="9600" b="1" dirty="0">
                <a:solidFill>
                  <a:schemeClr val="accent3">
                    <a:lumMod val="50000"/>
                  </a:schemeClr>
                </a:solidFill>
                <a:latin typeface="Arial Black" panose="020B0A04020102020204" pitchFamily="34" charset="0"/>
              </a:rPr>
              <a:t>The Final Interactive Dashboard</a:t>
            </a:r>
          </a:p>
        </p:txBody>
      </p:sp>
    </p:spTree>
    <p:extLst>
      <p:ext uri="{BB962C8B-B14F-4D97-AF65-F5344CB8AC3E}">
        <p14:creationId xmlns:p14="http://schemas.microsoft.com/office/powerpoint/2010/main" val="3959019158"/>
      </p:ext>
    </p:extLst>
  </p:cSld>
  <p:clrMapOvr>
    <a:masterClrMapping/>
  </p:clrMapOvr>
</p:sld>
</file>

<file path=ppt/theme/theme1.xml><?xml version="1.0" encoding="utf-8"?>
<a:theme xmlns:a="http://schemas.openxmlformats.org/drawingml/2006/main" name="Facet">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141</TotalTime>
  <Words>444</Words>
  <Application>Microsoft Office PowerPoint</Application>
  <PresentationFormat>Widescreen</PresentationFormat>
  <Paragraphs>40</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Aptos Display</vt:lpstr>
      <vt:lpstr>Arial</vt:lpstr>
      <vt:lpstr>Arial Black</vt:lpstr>
      <vt:lpstr>Arial Narrow</vt:lpstr>
      <vt:lpstr>Candara Light</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Shamayita Das</dc:creator>
  <cp:lastModifiedBy>Shamayita Das</cp:lastModifiedBy>
  <cp:revision>1</cp:revision>
  <dcterms:created xsi:type="dcterms:W3CDTF">2023-09-09T07:54:28Z</dcterms:created>
  <dcterms:modified xsi:type="dcterms:W3CDTF">2023-09-09T10:15:32Z</dcterms:modified>
</cp:coreProperties>
</file>